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1037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1"/>
    <p:restoredTop sz="85174"/>
  </p:normalViewPr>
  <p:slideViewPr>
    <p:cSldViewPr snapToGrid="0" snapToObjects="1">
      <p:cViewPr varScale="1">
        <p:scale>
          <a:sx n="110" d="100"/>
          <a:sy n="110" d="100"/>
        </p:scale>
        <p:origin x="126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18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6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7140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95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7493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17" r:id="rId14"/>
    <p:sldLayoutId id="2147483720" r:id="rId15"/>
    <p:sldLayoutId id="2147483750" r:id="rId16"/>
    <p:sldLayoutId id="214748375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4.xml"/><Relationship Id="rId18" Type="http://schemas.openxmlformats.org/officeDocument/2006/relationships/slide" Target="slide6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" Target="slide15.xml"/><Relationship Id="rId2" Type="http://schemas.openxmlformats.org/officeDocument/2006/relationships/tags" Target="../tags/tag2.xml"/><Relationship Id="rId16" Type="http://schemas.openxmlformats.org/officeDocument/2006/relationships/slide" Target="slide16.xml"/><Relationship Id="rId20" Type="http://schemas.openxmlformats.org/officeDocument/2006/relationships/slide" Target="slide3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3.png"/><Relationship Id="rId10" Type="http://schemas.openxmlformats.org/officeDocument/2006/relationships/tags" Target="../tags/tag10.xml"/><Relationship Id="rId19" Type="http://schemas.openxmlformats.org/officeDocument/2006/relationships/slide" Target="slide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Luka Hudales Ruzic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25.4.2025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FE14EE9-24E1-EF96-4631-8916308D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275880C-655B-3D82-4E63-9A0BEC221D3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26A228D-0A13-5415-4B6A-E3D69CB17FF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741937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Font typeface="Arial" panose="020B0604020202020204" pitchFamily="34" charset="0"/>
              <a:buNone/>
            </a:pPr>
            <a:r>
              <a:rPr lang="en-GB" sz="1600" dirty="0"/>
              <a:t>Context:</a:t>
            </a:r>
          </a:p>
          <a:p>
            <a:pPr marL="342900" indent="-342900"/>
            <a:r>
              <a:rPr lang="en-GB" sz="1400" dirty="0"/>
              <a:t>The landing outcome is shown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Outcome</a:t>
            </a:r>
            <a:r>
              <a:rPr lang="en-GB" sz="1400" dirty="0"/>
              <a:t> column: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Ocean </a:t>
            </a:r>
            <a:r>
              <a:rPr lang="en-GB" sz="1200" dirty="0"/>
              <a:t>–  the mission outcome was successfully  landed to a specific region of the ocean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Ocean </a:t>
            </a:r>
            <a:r>
              <a:rPr lang="en-GB" sz="1200" dirty="0"/>
              <a:t>– the mission outcome was unsuccessfully landed to a specific region of the ocean.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RTLS </a:t>
            </a:r>
            <a:r>
              <a:rPr lang="en-GB" sz="1200" dirty="0"/>
              <a:t>–  the mission outcome was successfully  landed to a ground pad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RTLS </a:t>
            </a:r>
            <a:r>
              <a:rPr lang="en-GB" sz="1200" dirty="0"/>
              <a:t>– the mission outcome was unsuccessfully landed to a ground pad.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ASDS </a:t>
            </a:r>
            <a:r>
              <a:rPr lang="en-GB" sz="1200" dirty="0"/>
              <a:t>– the mission outcome was successfully  landed to a drone ship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ASDS</a:t>
            </a:r>
            <a:r>
              <a:rPr lang="en-GB" sz="1200" dirty="0"/>
              <a:t> – the mission outcome was unsuccessfully landed to a drone ship.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ASDS </a:t>
            </a:r>
            <a:r>
              <a:rPr lang="en-GB" sz="1200" dirty="0"/>
              <a:t>and 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None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/>
              <a:t>– these represent a failure to land.</a:t>
            </a:r>
          </a:p>
          <a:p>
            <a:pPr marL="520700" lvl="1" indent="-342900"/>
            <a:endParaRPr lang="en-GB" sz="1200" dirty="0"/>
          </a:p>
          <a:p>
            <a:pPr lvl="1" indent="0" algn="ctr">
              <a:buFont typeface="Arial" panose="020B0604020202020204" pitchFamily="34" charset="0"/>
              <a:buNone/>
            </a:pPr>
            <a:r>
              <a:rPr lang="en-GB" sz="1600" dirty="0"/>
              <a:t>Data Wrangling:</a:t>
            </a:r>
          </a:p>
          <a:p>
            <a:pPr marL="285750" indent="-285750"/>
            <a:r>
              <a:rPr lang="en-GB" sz="1400" dirty="0"/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/>
            <a:r>
              <a:rPr lang="en-GB" sz="1400" dirty="0"/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Defining a set of unsuccessful (bad) outcomes,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endParaRPr lang="en-GB" sz="1200" dirty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Creating a list,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/>
              <a:t>, where the element is 0 if the corresponding  row  in 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Outcome </a:t>
            </a:r>
            <a:r>
              <a:rPr lang="en-GB" sz="1200" dirty="0"/>
              <a:t>is in the set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r>
              <a:rPr lang="en-GB" sz="1200" dirty="0"/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/>
              <a:t> column that  contains the values from the list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Export the </a:t>
            </a:r>
            <a:r>
              <a:rPr lang="en-GB" sz="1200" dirty="0" err="1"/>
              <a:t>DataFrame</a:t>
            </a:r>
            <a:r>
              <a:rPr lang="en-GB" sz="1200" dirty="0"/>
              <a:t> as a .csv file.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DBCCAE-2EAE-621F-0D39-97E294F01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556" y="1591092"/>
            <a:ext cx="3828186" cy="7386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0395BC-AF85-059F-C759-3940DEB10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181" y="3087793"/>
            <a:ext cx="5004402" cy="20955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F45913-990E-097F-54FC-7A971DF59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72" y="3807746"/>
            <a:ext cx="2266950" cy="24765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FFD490F-A184-3C62-DFA7-B298C6A24495}"/>
              </a:ext>
            </a:extLst>
          </p:cNvPr>
          <p:cNvSpPr/>
          <p:nvPr/>
        </p:nvSpPr>
        <p:spPr>
          <a:xfrm>
            <a:off x="7850932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A114509-04C7-82A8-9F70-12A461A0CEC4}"/>
              </a:ext>
            </a:extLst>
          </p:cNvPr>
          <p:cNvSpPr/>
          <p:nvPr/>
        </p:nvSpPr>
        <p:spPr>
          <a:xfrm>
            <a:off x="6804599" y="2826502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E5D97DC-0EA7-FE8D-1F00-2C9AAF65BA99}"/>
              </a:ext>
            </a:extLst>
          </p:cNvPr>
          <p:cNvSpPr/>
          <p:nvPr/>
        </p:nvSpPr>
        <p:spPr>
          <a:xfrm>
            <a:off x="8487557" y="3581540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873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CC4625E-F492-DD5C-D3AA-DF0A14300FB6}"/>
              </a:ext>
            </a:extLst>
          </p:cNvPr>
          <p:cNvSpPr txBox="1">
            <a:spLocks/>
          </p:cNvSpPr>
          <p:nvPr/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SCATTER CHARTS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7EEFB65-8CB6-299F-2656-D7846DC6293B}"/>
              </a:ext>
            </a:extLst>
          </p:cNvPr>
          <p:cNvSpPr txBox="1">
            <a:spLocks/>
          </p:cNvSpPr>
          <p:nvPr/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Scatter charts were produced to visualize the relationships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Flight Number and Launch Site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Payload and Launch Site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Orbit Type and Flight Number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Payload and Orbit Type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B5FC4AE-F1ED-820B-5DF0-C36C4AEDDE01}"/>
              </a:ext>
            </a:extLst>
          </p:cNvPr>
          <p:cNvSpPr txBox="1">
            <a:spLocks/>
          </p:cNvSpPr>
          <p:nvPr/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BAR CHART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7438EE60-8A1C-F197-5D35-22EB2044A3F7}"/>
              </a:ext>
            </a:extLst>
          </p:cNvPr>
          <p:cNvSpPr txBox="1">
            <a:spLocks/>
          </p:cNvSpPr>
          <p:nvPr/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A bar chart was produced to visualize the relationship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Success Rate and Orbit Type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37EA8E3B-98F3-1B0B-1478-C50B74220409}"/>
              </a:ext>
            </a:extLst>
          </p:cNvPr>
          <p:cNvSpPr txBox="1">
            <a:spLocks/>
          </p:cNvSpPr>
          <p:nvPr/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LINE CHARTS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E0877871-75FF-059E-1EC1-6ECB557211A7}"/>
              </a:ext>
            </a:extLst>
          </p:cNvPr>
          <p:cNvSpPr txBox="1">
            <a:spLocks/>
          </p:cNvSpPr>
          <p:nvPr/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Line charts were produced to visualize the relationships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Success Rate and Year (i.e. the launch success yearly trend)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D81B67-FE54-2E58-E1B6-E3E9578AB5C3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400B4B-0997-ECB8-83B6-BF4C06C31CB8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0CF6FAD-AA9D-BEBF-7DAD-BFBB6FD22CE4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76C1DE0-7624-A9C6-9829-BADDCA2B8958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434E161-3377-6CC4-4A50-0C96AD344888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9619730-DAE1-CC41-62CB-9D89BEEC0AE6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A5408BE-38F8-13C1-FEA5-51CE8C81A044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008AE12-2BB0-DCBB-849D-714915B7B362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949E1C1-81AE-5157-92CE-A3D2AEF036BB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CABA284-B0DE-CDC6-6749-53D8497D97B5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8FAB332-4AAE-0E2E-71A6-FDDA7E58B403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F8C00A-9699-2C74-AAEF-FC6C5F3E1084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48F4618-67A7-4EEE-33E8-73ED897DE695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5871F23-6C02-66DA-593B-1839F2009F9F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8060E26-0F84-1E4F-2617-192EF9699B6B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3ECC7A-6208-6D02-254C-B0685A58E42D}"/>
              </a:ext>
            </a:extLst>
          </p:cNvPr>
          <p:cNvSpPr txBox="1"/>
          <p:nvPr/>
        </p:nvSpPr>
        <p:spPr>
          <a:xfrm>
            <a:off x="335360" y="535521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Ubuntu"/>
              </a:rPr>
              <a:t>Scatter charts are useful to observe relationships, or correlations, between two numeric variables.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4154A7-8A01-D262-FFE7-3C923B942A51}"/>
              </a:ext>
            </a:extLst>
          </p:cNvPr>
          <p:cNvSpPr txBox="1"/>
          <p:nvPr/>
        </p:nvSpPr>
        <p:spPr>
          <a:xfrm>
            <a:off x="4322536" y="5355213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Ubuntu"/>
              </a:rPr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68F1A3-073A-6BC1-4FC3-8896309FFBA7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Ubuntu"/>
              </a:rPr>
              <a:t>Line charts contain numerical values on both axes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E142B-B821-1185-95A8-791C3E48E15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gather some information about the dataset, some SQL queries were performed.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SQL queries performed on the data set were used 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Display the names of the unique launch sites in the space mission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Display 5 records where launch sites begin with the string ‘CCA’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Display the total payload mass carried by boosters launched by NASA (CRS)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Display the average payload mass carried by booster version F9 v1.1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date when the first successful landing outcome on a ground pad was achieved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names of the boosters which had success on a drone ship and a payload mass between 4000 and 6000 kg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total number of successful and failed mission outcomes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names of the booster versions which have carried the maximum payload mass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failed landing outcomes on drone ships, their booster versions, and launch site names for 2015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6B31F31-C5B2-917E-576C-31AAD64A0E7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following steps were taken to visualize the launch data on an interactive map: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Mark all launch sites on a map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Initialise the map using a Folium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object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Add 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folium.Circle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folium.Marker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each launch site on the launch map</a:t>
            </a:r>
          </a:p>
          <a:p>
            <a:pPr marL="3619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Mark the success/failed launches for each site on a map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many launches have the same coordinates, it makes sense to cluster them together. 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Before clustering them, assign a marker colour of successful (class = 1) as green, and failed (class = 0) as red.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put the launches into clusters, for each launch, add 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folium.Marker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the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MarkerCluster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object.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Create an icon as a text label, assigning the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icon_color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the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marker_colour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determined previously.</a:t>
            </a:r>
          </a:p>
          <a:p>
            <a:pPr marL="3619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Calculate the distances between a launch site to its proximities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explore the proximities of launch sites, calculations of distances between points can be made using the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values.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marking a point using the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values, create 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folium.Marker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object to show the distance.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display the distance line between two points, draw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folium.PolyLine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 add this to the map.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054618D-53E9-E3BE-72FF-3D29B356E41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following plots were added to a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Plotly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Dash dashboard to have an interactive visualisation of the data: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Pie chart (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px.pie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 showing the total successful launches per site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makes it clear to see which sites are most successful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chart could also be filtered (using a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dcc.Dropdown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object) to see the success/failure ratio for an individual site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Scatter graph (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px.scatter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 to show the correlation between outcome (success or not) and payload mass (kg)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could be filtered (using a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RangeSlider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object) by ranges of payload masses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It could also be filtered by booster version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589536F-4F45-59FA-A40B-A18F82526E59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12ABDB"/>
                </a:solidFill>
                <a:latin typeface="Ubuntu"/>
              </a:rPr>
              <a:t>The following steps were taking to develop, evaluate, and find the best performing classification model:</a:t>
            </a:r>
            <a:endParaRPr lang="en-US" dirty="0">
              <a:solidFill>
                <a:srgbClr val="FFFFFF"/>
              </a:solidFill>
              <a:latin typeface="Ubuntu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ABC15B-67EF-5B57-CDFD-DB4D7F4C6B40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Ubuntu"/>
              </a:rPr>
              <a:t>Model Development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084C8AC-EEF5-010B-6156-9D3CF237D5CF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Ubuntu"/>
              </a:rPr>
              <a:t>To prepare the dataset for model development: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Ubuntu"/>
              </a:rPr>
              <a:t>Load dataset		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Ubuntu"/>
              </a:rPr>
              <a:t>Perform necessary data transformations (standardise and pre-process)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Ubuntu"/>
              </a:rPr>
              <a:t>Split data into training and test data sets, using</a:t>
            </a:r>
            <a:r>
              <a:rPr lang="en-GB" sz="1200" dirty="0">
                <a:solidFill>
                  <a:srgbClr val="FFFFFF"/>
                </a:solidFill>
                <a:latin typeface="Ubuntu"/>
              </a:rPr>
              <a:t>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train_test_split()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Ubuntu"/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Ubuntu"/>
              </a:rPr>
              <a:t>For each chosen algorithm: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Ubuntu"/>
              </a:rPr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>
                <a:solidFill>
                  <a:srgbClr val="FFFFFF"/>
                </a:solidFill>
                <a:latin typeface="Ubuntu"/>
              </a:rPr>
              <a:t> </a:t>
            </a:r>
            <a:r>
              <a:rPr lang="en-GB" sz="1200" dirty="0">
                <a:solidFill>
                  <a:schemeClr val="tx1"/>
                </a:solidFill>
                <a:latin typeface="Ubuntu"/>
              </a:rPr>
              <a:t>object and a dictionary of parameters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Ubuntu"/>
              </a:rPr>
              <a:t>Fit the object to the parameters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Ubuntu"/>
              </a:rPr>
              <a:t>Use the training data set to train the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F713FC-4757-1149-2011-8E7E415001D1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Ubuntu"/>
              </a:rPr>
              <a:t>Model Evaluation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B81AC5C-720A-89C1-CD80-39203B10189F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Ubuntu"/>
              </a:rPr>
              <a:t>For each chosen algorithm: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latin typeface="Ubuntu"/>
              </a:rPr>
              <a:t>Using the output GridSearchCV object:</a:t>
            </a:r>
          </a:p>
          <a:p>
            <a:pPr marL="647700" lvl="2" indent="-285750">
              <a:buClr>
                <a:srgbClr val="12ABDB"/>
              </a:buClr>
            </a:pPr>
            <a:r>
              <a:rPr lang="en-GB" sz="1000" dirty="0">
                <a:latin typeface="Ubuntu"/>
              </a:rPr>
              <a:t>Check the tuned hyperparameters (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best_params</a:t>
            </a:r>
            <a:r>
              <a:rPr lang="en-GB" sz="1000" dirty="0">
                <a:latin typeface="Ubuntu"/>
              </a:rPr>
              <a:t>_)</a:t>
            </a:r>
          </a:p>
          <a:p>
            <a:pPr marL="647700" lvl="2" indent="-285750">
              <a:buClr>
                <a:srgbClr val="12ABDB"/>
              </a:buClr>
            </a:pPr>
            <a:r>
              <a:rPr lang="en-GB" sz="1000" dirty="0">
                <a:latin typeface="Ubuntu"/>
              </a:rPr>
              <a:t>Check the accuracy (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score </a:t>
            </a:r>
            <a:r>
              <a:rPr lang="en-GB" sz="1000" dirty="0">
                <a:latin typeface="Ubuntu"/>
              </a:rPr>
              <a:t>and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best_score</a:t>
            </a:r>
            <a:r>
              <a:rPr lang="en-GB" sz="1000" dirty="0">
                <a:latin typeface="Consolas" panose="020B0609020204030204" pitchFamily="49" charset="0"/>
              </a:rPr>
              <a:t>_</a:t>
            </a:r>
            <a:r>
              <a:rPr lang="en-GB" sz="1000" dirty="0">
                <a:latin typeface="Ubuntu"/>
              </a:rPr>
              <a:t>)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latin typeface="Ubuntu"/>
              </a:rPr>
              <a:t>Plot and examine the Confusion Matrix</a:t>
            </a:r>
          </a:p>
          <a:p>
            <a:endParaRPr lang="en-GB" sz="1400" dirty="0">
              <a:solidFill>
                <a:srgbClr val="FFFFFF"/>
              </a:solidFill>
              <a:latin typeface="Ubuntu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A9A7A0-79D1-B5A8-E3E0-1705A94A1674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Ubuntu"/>
              </a:rPr>
              <a:t>Finding the Best Classification Model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EBEA664-5896-737E-A627-7C95D09957D9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latin typeface="Ubuntu"/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latin typeface="Ubuntu"/>
              </a:rPr>
              <a:t>The model with the highest accuracy score is determined as the best performing model</a:t>
            </a:r>
            <a:endParaRPr lang="en-GB" sz="1800" dirty="0">
              <a:latin typeface="Ubuntu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C4E6518-3DCF-A06D-B11A-8E580415AEE5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DF0EE1A-81A8-74EF-467B-52E45E37C316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033719-5230-B345-28D0-87C62A61951E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F32632-51ED-FA70-B4F3-83036D426A44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432E424-545A-0F62-70A9-F574A707A380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27F3C26-01DE-C21C-B693-A00EA2468CB3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895B7CC-DFFD-D5DF-3234-E60A3EF2357F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55F577B-E9B6-485F-21A9-AC3FB9310684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3BEB12-075F-D27C-E39F-1274EE7CDF46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</p:grpSp>
      <p:sp>
        <p:nvSpPr>
          <p:cNvPr id="21" name="Graphic 31" descr="Trophy with solid fill">
            <a:extLst>
              <a:ext uri="{FF2B5EF4-FFF2-40B4-BE49-F238E27FC236}">
                <a16:creationId xmlns:a16="http://schemas.microsoft.com/office/drawing/2014/main" id="{4B2697AD-3B9E-5AC9-FE23-B45F72A9325C}"/>
              </a:ext>
            </a:extLst>
          </p:cNvPr>
          <p:cNvSpPr/>
          <p:nvPr/>
        </p:nvSpPr>
        <p:spPr>
          <a:xfrm>
            <a:off x="10920536" y="2161783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rgbClr val="12ABDB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</a:rPr>
              <a:t>1</a:t>
            </a:r>
          </a:p>
        </p:txBody>
      </p:sp>
      <p:grpSp>
        <p:nvGrpSpPr>
          <p:cNvPr id="22" name="Graphic 34" descr="Gears with solid fill">
            <a:extLst>
              <a:ext uri="{FF2B5EF4-FFF2-40B4-BE49-F238E27FC236}">
                <a16:creationId xmlns:a16="http://schemas.microsoft.com/office/drawing/2014/main" id="{C53C60E4-D4D2-81EB-FCE1-1D54A464B33C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rgbClr val="12ABDB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69245D-AB45-5E99-D301-82DBEFCC9B54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D13D06A-F015-6E57-1E93-F1DE745C3678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2CCA41E7-4AFD-965A-1133-75944FD5CD53}"/>
              </a:ext>
            </a:extLst>
          </p:cNvPr>
          <p:cNvSpPr/>
          <p:nvPr/>
        </p:nvSpPr>
        <p:spPr>
          <a:xfrm>
            <a:off x="770012" y="1664769"/>
            <a:ext cx="4899099" cy="952381"/>
          </a:xfrm>
          <a:prstGeom prst="snip2DiagRect">
            <a:avLst/>
          </a:prstGeom>
          <a:solidFill>
            <a:srgbClr val="0070AD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Exploratory Data Analysis</a:t>
            </a: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97A41F4C-A7FE-683B-3ADE-16A68838C47D}"/>
              </a:ext>
            </a:extLst>
          </p:cNvPr>
          <p:cNvSpPr/>
          <p:nvPr/>
        </p:nvSpPr>
        <p:spPr>
          <a:xfrm>
            <a:off x="770012" y="3007645"/>
            <a:ext cx="4899099" cy="952381"/>
          </a:xfrm>
          <a:prstGeom prst="snip2DiagRect">
            <a:avLst/>
          </a:prstGeom>
          <a:solidFill>
            <a:srgbClr val="12ABDB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Interactive Analytics</a:t>
            </a:r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C4EA4DBD-73DF-3277-5220-2E6D87CD5EED}"/>
              </a:ext>
            </a:extLst>
          </p:cNvPr>
          <p:cNvSpPr/>
          <p:nvPr/>
        </p:nvSpPr>
        <p:spPr>
          <a:xfrm>
            <a:off x="770011" y="4350521"/>
            <a:ext cx="4899099" cy="952381"/>
          </a:xfrm>
          <a:prstGeom prst="snip2DiagRect">
            <a:avLst/>
          </a:prstGeom>
          <a:solidFill>
            <a:srgbClr val="14596B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D947B7-28F2-202F-82C5-06749D9C5F0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05315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scatter plot of Launch Site vs. Flight Number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the number of flights increases, the rate of success at a launch site increases.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Most of the early flights (flight numbers &lt; 30) were launched from CCAFS SLC 40 and were generally unsuccessful.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flights from VAFB SLC 4E also show this trend, that earlier flights were less successful.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No early flights were launched from KSC LC 39A, so the launches from this site are more successful.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Above a flight number of around 30, there are significantly more successful landings (Class = 1).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7" name="Picture 6" descr="A line of dots with orange and blue dots&#10;&#10;AI-generated content may be incorrect.">
            <a:extLst>
              <a:ext uri="{FF2B5EF4-FFF2-40B4-BE49-F238E27FC236}">
                <a16:creationId xmlns:a16="http://schemas.microsoft.com/office/drawing/2014/main" id="{CDC2AE07-9931-2EB3-6EC4-ECFA5BD0B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3456517"/>
            <a:ext cx="10880798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92E54E3-248D-6EF8-CFF8-8ADC5571A49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05315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scatter plot of Launch Site vs. Payload Mass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Above a payload mass of around 7000 kg, there are very few unsuccessful landings, but there is also far less data for these heavier launches.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There is no clear correlation between payload mass and success rate for a given launch site.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7" name="Picture 6" descr="A white background with colorful dots&#10;&#10;AI-generated content may be incorrect.">
            <a:extLst>
              <a:ext uri="{FF2B5EF4-FFF2-40B4-BE49-F238E27FC236}">
                <a16:creationId xmlns:a16="http://schemas.microsoft.com/office/drawing/2014/main" id="{4C1F345A-25E8-D747-F6A7-59384EBCC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3276467"/>
            <a:ext cx="11053159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sp>
        <p:nvSpPr>
          <p:cNvPr id="2" name="Rectangle 1">
            <a:hlinkClick r:id="" action="ppaction://noaction"/>
            <a:extLst>
              <a:ext uri="{FF2B5EF4-FFF2-40B4-BE49-F238E27FC236}">
                <a16:creationId xmlns:a16="http://schemas.microsoft.com/office/drawing/2014/main" id="{F7238590-FFAB-3F96-2DB3-9D5BC3A562C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94769" y="4570959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Appendix</a:t>
            </a:r>
          </a:p>
        </p:txBody>
      </p:sp>
      <p:sp>
        <p:nvSpPr>
          <p:cNvPr id="3" name="Rectangle 2">
            <a:hlinkClick r:id="" action="ppaction://noaction"/>
            <a:extLst>
              <a:ext uri="{FF2B5EF4-FFF2-40B4-BE49-F238E27FC236}">
                <a16:creationId xmlns:a16="http://schemas.microsoft.com/office/drawing/2014/main" id="{284E5D2E-1A0F-F1E1-A4D4-4F01C984D51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7369" y="4570959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06</a:t>
            </a:r>
          </a:p>
        </p:txBody>
      </p:sp>
      <p:sp>
        <p:nvSpPr>
          <p:cNvPr id="5" name="Rectangle 4">
            <a:hlinkClick r:id="rId16" action="ppaction://hlinksldjump"/>
            <a:extLst>
              <a:ext uri="{FF2B5EF4-FFF2-40B4-BE49-F238E27FC236}">
                <a16:creationId xmlns:a16="http://schemas.microsoft.com/office/drawing/2014/main" id="{6683FC3D-0012-4EBC-2145-769DE58F93D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94769" y="4011127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Conclusions</a:t>
            </a:r>
          </a:p>
        </p:txBody>
      </p:sp>
      <p:sp>
        <p:nvSpPr>
          <p:cNvPr id="6" name="Rectangle 5">
            <a:hlinkClick r:id="rId16" action="ppaction://hlinksldjump"/>
            <a:extLst>
              <a:ext uri="{FF2B5EF4-FFF2-40B4-BE49-F238E27FC236}">
                <a16:creationId xmlns:a16="http://schemas.microsoft.com/office/drawing/2014/main" id="{527BAEEC-4477-A9F9-3218-6CA132EE5B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7369" y="4011127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05</a:t>
            </a:r>
          </a:p>
        </p:txBody>
      </p:sp>
      <p:sp>
        <p:nvSpPr>
          <p:cNvPr id="7" name="Rectangle 6">
            <a:hlinkClick r:id="rId17" action="ppaction://hlinksldjump"/>
            <a:extLst>
              <a:ext uri="{FF2B5EF4-FFF2-40B4-BE49-F238E27FC236}">
                <a16:creationId xmlns:a16="http://schemas.microsoft.com/office/drawing/2014/main" id="{FBA2A8B8-DBE6-0DC4-7988-EFB91CD4FAF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94769" y="3451295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Results</a:t>
            </a:r>
          </a:p>
        </p:txBody>
      </p:sp>
      <p:sp>
        <p:nvSpPr>
          <p:cNvPr id="8" name="Rectangle 7">
            <a:hlinkClick r:id="rId17" action="ppaction://hlinksldjump"/>
            <a:extLst>
              <a:ext uri="{FF2B5EF4-FFF2-40B4-BE49-F238E27FC236}">
                <a16:creationId xmlns:a16="http://schemas.microsoft.com/office/drawing/2014/main" id="{A09BD5FB-FBA3-97C1-0599-A807878EFF1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07369" y="3451295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04</a:t>
            </a:r>
          </a:p>
        </p:txBody>
      </p:sp>
      <p:sp>
        <p:nvSpPr>
          <p:cNvPr id="9" name="Rectangle 8">
            <a:hlinkClick r:id="rId18" action="ppaction://hlinksldjump"/>
            <a:extLst>
              <a:ext uri="{FF2B5EF4-FFF2-40B4-BE49-F238E27FC236}">
                <a16:creationId xmlns:a16="http://schemas.microsoft.com/office/drawing/2014/main" id="{81DA26CB-67AD-3BE4-BD71-D23C628CDAC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194769" y="2891463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Methodology</a:t>
            </a:r>
          </a:p>
        </p:txBody>
      </p:sp>
      <p:sp>
        <p:nvSpPr>
          <p:cNvPr id="11" name="Rectangle 10">
            <a:hlinkClick r:id="rId18" action="ppaction://hlinksldjump"/>
            <a:extLst>
              <a:ext uri="{FF2B5EF4-FFF2-40B4-BE49-F238E27FC236}">
                <a16:creationId xmlns:a16="http://schemas.microsoft.com/office/drawing/2014/main" id="{E9F67D80-DA3B-4C5E-2A96-9054BD95D12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07369" y="2891463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03</a:t>
            </a:r>
          </a:p>
        </p:txBody>
      </p:sp>
      <p:sp>
        <p:nvSpPr>
          <p:cNvPr id="12" name="Rectangle 11">
            <a:hlinkClick r:id="rId19" action="ppaction://hlinksldjump"/>
            <a:extLst>
              <a:ext uri="{FF2B5EF4-FFF2-40B4-BE49-F238E27FC236}">
                <a16:creationId xmlns:a16="http://schemas.microsoft.com/office/drawing/2014/main" id="{C6B5E214-5B41-AC0C-2623-802CEB6ED6A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94769" y="2331631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Introduction</a:t>
            </a:r>
          </a:p>
        </p:txBody>
      </p:sp>
      <p:sp>
        <p:nvSpPr>
          <p:cNvPr id="13" name="Rectangle 12">
            <a:hlinkClick r:id="rId19" action="ppaction://hlinksldjump"/>
            <a:extLst>
              <a:ext uri="{FF2B5EF4-FFF2-40B4-BE49-F238E27FC236}">
                <a16:creationId xmlns:a16="http://schemas.microsoft.com/office/drawing/2014/main" id="{D4418666-4699-90E8-3BCD-52CC18E600B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07369" y="2331631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02</a:t>
            </a:r>
          </a:p>
        </p:txBody>
      </p:sp>
      <p:sp>
        <p:nvSpPr>
          <p:cNvPr id="14" name="Rectangle 13">
            <a:hlinkClick r:id="rId20" action="ppaction://hlinksldjump"/>
            <a:extLst>
              <a:ext uri="{FF2B5EF4-FFF2-40B4-BE49-F238E27FC236}">
                <a16:creationId xmlns:a16="http://schemas.microsoft.com/office/drawing/2014/main" id="{726234D5-7265-D1DF-A35C-D8467DEFF19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94769" y="1771799"/>
            <a:ext cx="27219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Executive Summary</a:t>
            </a:r>
          </a:p>
        </p:txBody>
      </p:sp>
      <p:sp>
        <p:nvSpPr>
          <p:cNvPr id="15" name="Rectangle 14">
            <a:hlinkClick r:id="rId20" action="ppaction://hlinksldjump"/>
            <a:extLst>
              <a:ext uri="{FF2B5EF4-FFF2-40B4-BE49-F238E27FC236}">
                <a16:creationId xmlns:a16="http://schemas.microsoft.com/office/drawing/2014/main" id="{0A1E7774-D752-3513-1232-1A12E3191AC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07369" y="1771799"/>
            <a:ext cx="660400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5637C2A-CC88-C49A-CB8F-F2C792F202F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05315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bar chart of Success Rate vs. Orbit Type shows that the following orbits have the highest (100%) success rate: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ES-L1 (Earth-Sun First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Lagrangian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Point)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GEO (Geostationary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HEO (High Earth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SSO (Sun-synchronous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orbit with the lowest (0%) success rate is: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SO (Heliocentric Orbit)</a:t>
            </a:r>
          </a:p>
        </p:txBody>
      </p:sp>
      <p:pic>
        <p:nvPicPr>
          <p:cNvPr id="7" name="Picture 6" descr="A graph of blue bars&#10;&#10;AI-generated content may be incorrect.">
            <a:extLst>
              <a:ext uri="{FF2B5EF4-FFF2-40B4-BE49-F238E27FC236}">
                <a16:creationId xmlns:a16="http://schemas.microsoft.com/office/drawing/2014/main" id="{59563C34-D767-931C-C549-23EBA12A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001" y="2022924"/>
            <a:ext cx="5312675" cy="40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CEAF8B3-E051-EF21-98CD-3DAE925B6F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05315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scatter plot of Orbit Type vs. Flight number shows a few useful things that the previous plots did not, such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of GEO, HEO, and ES-L1 orbits can be explained by only having 1 flight into the respective orbits.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in SSO is more impressive, with 5 successful flights.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There is little relationship between Flight Number and Success Rate for GTO.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7" name="Picture 6" descr="A white background with dots&#10;&#10;AI-generated content may be incorrect.">
            <a:extLst>
              <a:ext uri="{FF2B5EF4-FFF2-40B4-BE49-F238E27FC236}">
                <a16:creationId xmlns:a16="http://schemas.microsoft.com/office/drawing/2014/main" id="{6BE59CAA-FA5B-9523-B364-0DCD1A177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3632751"/>
            <a:ext cx="11053159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CC0C600-2D1D-FF2A-1A9E-6E158E28976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05315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scatter plot of Orbit Type vs. Payload Mass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following orbit types have more success with heavy payloads: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 (although the number of data points is small)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ISS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GTO, the relationship between payload mass and success rate is unclear.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VLEO (Very Low Earth Orbit) launches are associated with heavier payloads, which makes intuitive sense.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80B41A2-78E3-FCF6-1005-C29F1619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3736648"/>
            <a:ext cx="11053159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B9B650D-5973-CD37-4468-6091AC998936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25913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line chart of yearly average success rate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Between 2010 and 2013, all landings were unsuccessful (as the success rate is 0).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2013, the success rate generally increased, despite small dips in 2018 and 2020.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2016, there was always a greater than 50% chance of success.</a:t>
            </a:r>
          </a:p>
        </p:txBody>
      </p:sp>
      <p:pic>
        <p:nvPicPr>
          <p:cNvPr id="7" name="Picture 6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A39C1B9C-8B72-DBD6-7F11-75771991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41" y="2039364"/>
            <a:ext cx="5312675" cy="40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189CB8-6B98-DE3F-8C41-F697C98ED308}"/>
              </a:ext>
            </a:extLst>
          </p:cNvPr>
          <p:cNvSpPr txBox="1">
            <a:spLocks/>
          </p:cNvSpPr>
          <p:nvPr/>
        </p:nvSpPr>
        <p:spPr>
          <a:xfrm>
            <a:off x="404814" y="1447800"/>
            <a:ext cx="11382374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the names of the unique launch sites.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word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UNIQUE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returns only unique values from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LAUNCH_SITE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column of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SPACEXTBL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table.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3DF8E42-5BA6-621E-681E-A7EFB7D7E63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6D11A-6D48-6F10-6514-1F7DBD763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7" y="3158429"/>
            <a:ext cx="6449816" cy="54114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1FAC87-DE1C-26DB-A653-D2CE2722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539" y="2743200"/>
            <a:ext cx="1123950" cy="13716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AEDE264-BAD1-0E43-54B8-78E3835ADC9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5 records where launch sites begin with ‘CCA’.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LIMIT 5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fetches only 5 records, and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LIKE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is used with the wild card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8986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‘CCA%’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retrieve string values beginning with ‘CCA’.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C7DE729-7827-E006-E64C-2C19480EA9B9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7A8F25-3F36-E72D-9D6B-DC53326C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186684"/>
            <a:ext cx="7280751" cy="4846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60F3BA-1662-57E8-7B65-1DF5BFCD3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309" y="2619375"/>
            <a:ext cx="1019175" cy="161925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5C9B40F-792D-04F8-EFCA-67DF70F826E7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Calculate the total payload carried by boosters from NASA.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is used to calculate the total of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LAUNCH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column, and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(and the associated condition) filters the results to only boosters from NASA (CRS).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CA95B86-B20A-00A7-EA74-181EAB4C0F42}"/>
              </a:ext>
            </a:extLst>
          </p:cNvPr>
          <p:cNvSpPr/>
          <p:nvPr/>
        </p:nvSpPr>
        <p:spPr>
          <a:xfrm>
            <a:off x="7847125" y="3174597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C7CF0F-C206-CB69-9145-E68154EE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41" y="2953840"/>
            <a:ext cx="5550420" cy="9503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2C0771-CAF6-8436-8AF0-F9AE9AE42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622" y="3097825"/>
            <a:ext cx="2038350" cy="6381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99783BB-80C5-60A6-CA8D-D5DF3CF0A3DA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Calculate the average payload mass carried by booster version F9 v1.1.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AVG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is used to calculate the average of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PAYLOAD_MASS__KG_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column, and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(and the associated condition) filters the results to only the F9 v1.1 booster 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D86AFF8-4550-BA02-EA04-C72032E0D247}"/>
              </a:ext>
            </a:extLst>
          </p:cNvPr>
          <p:cNvSpPr/>
          <p:nvPr/>
        </p:nvSpPr>
        <p:spPr>
          <a:xfrm>
            <a:off x="7079493" y="3199639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30923-1526-61DC-65EB-70FA9107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71" y="2837887"/>
            <a:ext cx="3967022" cy="11822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892D29-D24A-2210-37C0-E8FD6BBA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009" y="3122868"/>
            <a:ext cx="1990725" cy="6381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8AC1B5-BF7A-C209-490B-A01BEEB3CA2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the dates of the first successful landing outcome on ground pad.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is used to calculate the minimum of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column, i.e. the first date, and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(and the associated condition) filters the results to only the successful ground pad landings.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AD0F16A-1AE5-50E7-4DE6-4A148BEE097C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E2243-F380-2B69-3A32-039B3DE1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74" y="2970549"/>
            <a:ext cx="7125312" cy="9169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3F5926-AD1D-30C4-D261-68085F9EB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905" y="3157536"/>
            <a:ext cx="971550" cy="5429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D684FA2-C0A9-D5EB-3F82-7244E8927401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names of boosters which have successfully landed on drone ship and had payload mass greater than 4000 but less than 6000.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is used to filter the results to include only those that satisfy both conditions in the brackets (as the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is also used).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allows for 4000 &lt; x &lt; 6000 values to be selected.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1310662-320E-BC92-2E29-B6D5F0F2D112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FF9296-7596-177C-8170-44F557565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3" y="3157180"/>
            <a:ext cx="7580326" cy="5436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7FC8FE-FC6A-EF1A-0F4F-3CF665524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563" y="2619375"/>
            <a:ext cx="1219200" cy="161925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3ED7D6F3-E90D-E763-17F1-DBBDA2E7278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627291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Summary of Methodologies:</a:t>
            </a:r>
          </a:p>
          <a:p>
            <a:pPr marL="1841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project follows these steps: 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Collection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Wrangling 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Exploratory Data Analysis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Interactive Visual Analytics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Predictive Analysis (Classification)</a:t>
            </a:r>
          </a:p>
          <a:p>
            <a:pPr marL="3619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Summary of Results:</a:t>
            </a:r>
          </a:p>
          <a:p>
            <a:pPr marL="1841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project produced the following outputs and visualizations: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Exploratory Data Analysis (EDA) results 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Geospatial analytics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Interactive dashboard</a:t>
            </a:r>
          </a:p>
          <a:p>
            <a:pPr marL="81915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Predictive analysis of classification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54277D9-37B0-667D-5C47-FED61A5C11E5}"/>
              </a:ext>
            </a:extLst>
          </p:cNvPr>
          <p:cNvSpPr/>
          <p:nvPr/>
        </p:nvSpPr>
        <p:spPr>
          <a:xfrm>
            <a:off x="5839847" y="1469481"/>
            <a:ext cx="315228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3AF692E-DF9C-E665-6526-4561B6E102FD}"/>
              </a:ext>
            </a:extLst>
          </p:cNvPr>
          <p:cNvSpPr/>
          <p:nvPr/>
        </p:nvSpPr>
        <p:spPr>
          <a:xfrm>
            <a:off x="8812396" y="1469481"/>
            <a:ext cx="315228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0F8528B-F155-52FB-77B6-884C17120F47}"/>
              </a:ext>
            </a:extLst>
          </p:cNvPr>
          <p:cNvSpPr/>
          <p:nvPr/>
        </p:nvSpPr>
        <p:spPr>
          <a:xfrm>
            <a:off x="5839847" y="3764442"/>
            <a:ext cx="315228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DFAF963-F5BE-FD22-8B9D-5D72B585CF6B}"/>
              </a:ext>
            </a:extLst>
          </p:cNvPr>
          <p:cNvSpPr/>
          <p:nvPr/>
        </p:nvSpPr>
        <p:spPr>
          <a:xfrm>
            <a:off x="8829389" y="3764442"/>
            <a:ext cx="315228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A783FC-76CE-28AD-9CFC-73C1BB6A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894" y="1723228"/>
            <a:ext cx="2469879" cy="1895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B531D4-25E4-83F9-86CE-7165E34E3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617" y="1685804"/>
            <a:ext cx="2429776" cy="1895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01082-190A-6E7C-4855-564BB3990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075" y="4048902"/>
            <a:ext cx="2657321" cy="1546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79640-8B45-6FE8-DACC-9463E6A8F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2384" y="4048902"/>
            <a:ext cx="2285588" cy="19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AB6440-C738-2C4C-C0FD-297E1F092F10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Calculate the total number of successful and failure mission outcome.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COUNT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is used to calculate the total number of mission outcomes, and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GROUPBY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is also used to group these results by the type of mission outcome.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CEA0F9-EF09-CFF0-39DD-BDAF8612B953}"/>
              </a:ext>
            </a:extLst>
          </p:cNvPr>
          <p:cNvSpPr/>
          <p:nvPr/>
        </p:nvSpPr>
        <p:spPr>
          <a:xfrm>
            <a:off x="7480107" y="3186683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778AF-9E29-C687-B88D-7D9B3928D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60" y="3109912"/>
            <a:ext cx="5638800" cy="638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B5F9D6-4A1C-C9F6-CDBC-1D16C908E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522" y="2738437"/>
            <a:ext cx="2657475" cy="13811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B6DFA6-B08C-D3A2-C48F-B4384223A6E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921957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names of the booster which have carried the maximum payload mass.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subquery is used here.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statement within the brackets finds the maximum payload, and this value is used in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condition.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FB5C7DA-9A40-9BF1-077C-4C0E5A5F3739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4C8021-979D-8BA5-6436-AC393CA9B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61" y="3042169"/>
            <a:ext cx="7173947" cy="773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0FADBA-4571-7F01-EA21-54FB41780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195" y="1709736"/>
            <a:ext cx="1276350" cy="34385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53A9F21-2AB9-B5DD-6BA4-C7DD53A0E0D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records which will display the month names, failure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landing_outcomes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in drone ship , booster versions,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launch_site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the months in year 2015.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is used to filter the results for only failed landing outcomes,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only for the year of 2015.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DF8818F-5D7C-5186-C6CA-BAFC1843EB57}"/>
              </a:ext>
            </a:extLst>
          </p:cNvPr>
          <p:cNvSpPr/>
          <p:nvPr/>
        </p:nvSpPr>
        <p:spPr>
          <a:xfrm>
            <a:off x="7736364" y="3184685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116EA-91A6-B54C-B36F-3857E1122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60" y="3096877"/>
            <a:ext cx="6394248" cy="729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0B53D-FC5E-1EDC-3201-D6D4468E7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417" y="3184685"/>
            <a:ext cx="2617187" cy="4776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44570C9-90E4-21BA-94E7-2E33842227FA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Rank the count of landing outcomes (such as Failure (drone ship) or Success (ground pad)) between the date 2010-06-04 and 2017-03-20, in descending order.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is used with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to filter the results to dates only within those specified. The results are then grouped and ordered, using the keywords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 BY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ORDER BY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respectively, where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DESC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 used to specify the descending order.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31B53E-89B2-D868-CC79-62DC4CB13A38}"/>
              </a:ext>
            </a:extLst>
          </p:cNvPr>
          <p:cNvSpPr/>
          <p:nvPr/>
        </p:nvSpPr>
        <p:spPr>
          <a:xfrm>
            <a:off x="7523642" y="3178425"/>
            <a:ext cx="978408" cy="484632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90E25-6DF4-B1DA-66DC-00534ADC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36" y="2707983"/>
            <a:ext cx="4787550" cy="1442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107452-9852-F25A-1E95-5B4EB7426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207" y="2230785"/>
            <a:ext cx="2181225" cy="24098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on a Map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2461BE0-F619-9E01-1298-0AFDAF9ED267}"/>
              </a:ext>
            </a:extLst>
          </p:cNvPr>
          <p:cNvSpPr txBox="1">
            <a:spLocks/>
          </p:cNvSpPr>
          <p:nvPr/>
        </p:nvSpPr>
        <p:spPr>
          <a:xfrm>
            <a:off x="404813" y="4458153"/>
            <a:ext cx="6051227" cy="21297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All SpaceX launch sites are on coasts of the United States of America, specifically Florida and California.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C8079-8017-395A-769D-A254E9A40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3C928-019A-D8B6-7CD8-FAB70C91A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EAC322-91B8-D74B-D952-63C8105C8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6D01C1-DCD5-480B-5246-EC3A4C5D6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D31A1F-63A3-9262-14FA-3589F45287CB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654E1-1C3F-1DAB-8C77-3AB445E20C35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735ED4-769B-F89B-B6B1-79F8438B9530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From Each Site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B227A6F-94E8-9ECB-B3FA-80DE24A52615}"/>
              </a:ext>
            </a:extLst>
          </p:cNvPr>
          <p:cNvSpPr txBox="1">
            <a:spLocks/>
          </p:cNvSpPr>
          <p:nvPr/>
        </p:nvSpPr>
        <p:spPr>
          <a:xfrm>
            <a:off x="6607174" y="1447801"/>
            <a:ext cx="5203825" cy="21390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Launches have been grouped into clusters, and annotated with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58A05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green icons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successful launches, and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0505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red icons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failed launches.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0F86F-40C6-2044-4ED8-451B33C94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186D9-60D9-A1F0-D1B8-3A1FA8988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31F48-3D85-5971-604C-C0B9B19555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AC89A-0F9A-C010-6FF4-703C8196F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05AD74-FDF8-9EB1-6924-713C5885F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964226-4066-72A9-BCB6-1BC96D0F4B52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97DF34-7C2E-9652-DDD6-59F0ABF1070E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59AE3C-C8B2-4377-FF21-6D57BD461C5D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899977-E94B-EAF6-64B6-7B1FD838B571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12ABD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rgbClr val="12ABDB"/>
                  </a:solidFill>
                  <a:latin typeface="Ubuntu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899977-E94B-EAF6-64B6-7B1FD838B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8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76B911E-028E-BD26-32F2-E8546ADF1EDB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Ubuntu"/>
              </a:rPr>
              <a:t>CCAFS SLC-40 and CCAFS LC-40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B83E0D-F13C-F3C4-F7D9-CF34FC2DAC44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Ubuntu"/>
              </a:rPr>
              <a:t>KSC LC-39A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DF60B-7BAE-FDC0-EA4D-B403C6906332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Ubuntu"/>
              </a:rPr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of Launches to Other Points of Interest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B9C425D-963C-1829-EE95-BD8E76211850}"/>
              </a:ext>
            </a:extLst>
          </p:cNvPr>
          <p:cNvSpPr txBox="1">
            <a:spLocks/>
          </p:cNvSpPr>
          <p:nvPr/>
        </p:nvSpPr>
        <p:spPr>
          <a:xfrm>
            <a:off x="7968208" y="1357871"/>
            <a:ext cx="3826538" cy="21114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 launch sites in close proximity to railways?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coastline is only 0.87 km due East.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 launch sites in close proximity to highways?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nearest highway is only 0.59km away.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 launch sites in close proximity to railways?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nearest railway is only 1.29 km away.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Do launch sites keep certain distance away from cities?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nearest city is 51.74 km away.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D81E8-B01D-5DEA-C255-D13973894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559832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4B9CA-9C3B-8FCD-45CF-12BC8D4FF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3559832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5643B-1BE3-31C2-D6EA-15CF0A3EB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760" y="1387637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3EC4A-0027-3F72-3B88-10DB5B750057}"/>
              </a:ext>
            </a:extLst>
          </p:cNvPr>
          <p:cNvSpPr txBox="1"/>
          <p:nvPr/>
        </p:nvSpPr>
        <p:spPr>
          <a:xfrm>
            <a:off x="479376" y="1357871"/>
            <a:ext cx="39236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Ubuntu"/>
              </a:rPr>
              <a:t>Using the </a:t>
            </a:r>
            <a:r>
              <a:rPr lang="en-GB" sz="1600" dirty="0">
                <a:solidFill>
                  <a:srgbClr val="12ABDB"/>
                </a:solidFill>
                <a:latin typeface="Ubuntu"/>
              </a:rPr>
              <a:t>CCAFS SLC-40 </a:t>
            </a:r>
            <a:r>
              <a:rPr lang="en-GB" sz="1600" dirty="0">
                <a:latin typeface="Ubuntu"/>
              </a:rPr>
              <a:t>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8B0725-DD11-A072-A445-EB39D9A4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EBD88B5-D63C-36A6-F811-26F7E717D4ED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launch site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KSC LC-39 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had the most successful launches, with 41.7% of the total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73FBF1E-BBFF-729C-D71B-0280E4E7EAF3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0530114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latin typeface="Ubuntu"/>
              </a:rPr>
              <a:t>Project background and context:</a:t>
            </a:r>
          </a:p>
          <a:p>
            <a:pPr marL="520700" lvl="1" indent="-34290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Ubuntu"/>
              </a:rPr>
              <a:t>SpaceX launches Falcon 9 rockets at a cost of around $62m. This is considerably cheaper than other providers (which usually cost upwards of $165m), and much of the savings are because SpaceX can land and then re-use the first stage of the rocket.</a:t>
            </a:r>
            <a:endParaRPr lang="en-GB" sz="1800" dirty="0">
              <a:solidFill>
                <a:srgbClr val="FFFFFF"/>
              </a:solidFill>
              <a:latin typeface="Ubuntu"/>
            </a:endParaRPr>
          </a:p>
          <a:p>
            <a:pPr marL="520700" lvl="1" indent="-34290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Ubuntu"/>
              </a:rPr>
              <a:t>If we can make predictions on whether the first stage will land, we can determine the cost of a launch and use this information to assess whether or not an alternate company should bid and SpaceX for a rocket launch.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latin typeface="Ubuntu"/>
              </a:rPr>
              <a:t>Project goal:</a:t>
            </a:r>
          </a:p>
          <a:p>
            <a:pPr marL="520700" lvl="1" indent="-34290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2ABDB"/>
                </a:solidFill>
                <a:latin typeface="Ubuntu"/>
              </a:rPr>
              <a:t>Predict if the Space X Falcon 9 first stage will land successfully.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The Launch Site With Highest Success Ratio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7C7C8-8030-6ECB-2714-D851E1B6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0B1CCA-3B37-AD1E-81CF-9E01EED684FB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Ubuntu"/>
              </a:rPr>
              <a:t>The launch site </a:t>
            </a:r>
            <a:r>
              <a:rPr lang="en-GB" dirty="0">
                <a:solidFill>
                  <a:srgbClr val="12ABDB"/>
                </a:solidFill>
                <a:latin typeface="Ubuntu"/>
              </a:rPr>
              <a:t>KSC LC-39 A</a:t>
            </a:r>
            <a:r>
              <a:rPr lang="en-GB" dirty="0">
                <a:solidFill>
                  <a:srgbClr val="FFFFFF"/>
                </a:solidFill>
                <a:latin typeface="Ubuntu"/>
              </a:rPr>
              <a:t> </a:t>
            </a:r>
            <a:r>
              <a:rPr lang="en-GB" dirty="0">
                <a:solidFill>
                  <a:schemeClr val="tx1"/>
                </a:solidFill>
                <a:latin typeface="Ubuntu"/>
              </a:rPr>
              <a:t>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VS Payload Scatter Plot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78098-7B9A-D56D-3A0A-728AD8C10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1"/>
          <a:stretch/>
        </p:blipFill>
        <p:spPr>
          <a:xfrm>
            <a:off x="7365138" y="1345185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339D62-569E-0136-B2E2-E2CE986F3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55"/>
          <a:stretch/>
        </p:blipFill>
        <p:spPr>
          <a:xfrm>
            <a:off x="7396716" y="4080159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6693D5-B4D0-761C-54B3-A8DCF08F71EA}"/>
              </a:ext>
            </a:extLst>
          </p:cNvPr>
          <p:cNvSpPr txBox="1">
            <a:spLocks/>
          </p:cNvSpPr>
          <p:nvPr/>
        </p:nvSpPr>
        <p:spPr>
          <a:xfrm>
            <a:off x="404814" y="4503992"/>
            <a:ext cx="5968594" cy="20319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Plotting the launch outcome vs. payload for all sites shows a gap around 4000 kg, so it makes sense to split the data into 2 ranges: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 – 4000 kg (low payloads)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4000 – 10000 kg (massive payloads)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From these 2 plots, it can be shown that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success for massive payloads is lower than that for low payloads.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It is also worth noting that some booster types (v1.0 and B5) have not been launched with massive payloads.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32CA9-6880-F713-8251-63EB2A31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38" y="1344648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41A6EF-84E6-1ADE-F574-DF082904C228}"/>
              </a:ext>
            </a:extLst>
          </p:cNvPr>
          <p:cNvCxnSpPr>
            <a:cxnSpLocks/>
          </p:cNvCxnSpPr>
          <p:nvPr/>
        </p:nvCxnSpPr>
        <p:spPr>
          <a:xfrm flipV="1">
            <a:off x="3317356" y="2146072"/>
            <a:ext cx="0" cy="1927147"/>
          </a:xfrm>
          <a:prstGeom prst="line">
            <a:avLst/>
          </a:prstGeom>
          <a:noFill/>
          <a:ln w="19050" cap="flat" cmpd="sng" algn="ctr">
            <a:solidFill>
              <a:srgbClr val="12ABDB"/>
            </a:solidFill>
            <a:prstDash val="dash"/>
            <a:miter lim="800000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1A18004-9FAD-652F-015F-08939E17E620}"/>
              </a:ext>
            </a:extLst>
          </p:cNvPr>
          <p:cNvSpPr/>
          <p:nvPr/>
        </p:nvSpPr>
        <p:spPr>
          <a:xfrm>
            <a:off x="1498304" y="2901405"/>
            <a:ext cx="314639" cy="314639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08773F-43BC-FB48-97A7-1A2D7E3B4331}"/>
              </a:ext>
            </a:extLst>
          </p:cNvPr>
          <p:cNvSpPr/>
          <p:nvPr/>
        </p:nvSpPr>
        <p:spPr>
          <a:xfrm>
            <a:off x="3477859" y="2898893"/>
            <a:ext cx="314639" cy="314639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6A4EAE-96F8-AC6F-F256-2516B397A314}"/>
              </a:ext>
            </a:extLst>
          </p:cNvPr>
          <p:cNvSpPr/>
          <p:nvPr/>
        </p:nvSpPr>
        <p:spPr>
          <a:xfrm>
            <a:off x="7183013" y="1191380"/>
            <a:ext cx="288000" cy="288000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D492F2-3213-099C-19F6-9A8D168A8B02}"/>
              </a:ext>
            </a:extLst>
          </p:cNvPr>
          <p:cNvSpPr/>
          <p:nvPr/>
        </p:nvSpPr>
        <p:spPr>
          <a:xfrm>
            <a:off x="7221138" y="3903705"/>
            <a:ext cx="288000" cy="288000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31DF2-7BD9-5C98-E9F3-51B4ACDFFC0B}"/>
              </a:ext>
            </a:extLst>
          </p:cNvPr>
          <p:cNvSpPr txBox="1"/>
          <p:nvPr/>
        </p:nvSpPr>
        <p:spPr>
          <a:xfrm>
            <a:off x="1803749" y="2925918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prstClr val="black"/>
                </a:solidFill>
                <a:latin typeface="Ubuntu"/>
              </a:rPr>
              <a:t>Low payloads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6D0681-3E58-2CB2-D574-7BC02BAE36D0}"/>
              </a:ext>
            </a:extLst>
          </p:cNvPr>
          <p:cNvSpPr txBox="1"/>
          <p:nvPr/>
        </p:nvSpPr>
        <p:spPr>
          <a:xfrm>
            <a:off x="3791744" y="2924488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prstClr val="black"/>
                </a:solidFill>
                <a:latin typeface="Ubuntu"/>
              </a:rPr>
              <a:t>Massive payloads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A9CC02C-04DD-3ADC-7713-73C3CD94BA7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1917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Plotting the Accuracy Score for each classification algorithm produces the following result: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Decision Tree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model has the highest classification accuracy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Accuracy Score is 87.68%</a:t>
            </a:r>
          </a:p>
        </p:txBody>
      </p:sp>
      <p:pic>
        <p:nvPicPr>
          <p:cNvPr id="10" name="Picture 9" descr="A graph of a classification model&#10;&#10;AI-generated content may be incorrect.">
            <a:extLst>
              <a:ext uri="{FF2B5EF4-FFF2-40B4-BE49-F238E27FC236}">
                <a16:creationId xmlns:a16="http://schemas.microsoft.com/office/drawing/2014/main" id="{4BE495D0-F4CE-10E9-725F-8AA1D06F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677" y="1447800"/>
            <a:ext cx="5184658" cy="416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82FB9F-9F27-71FB-5DAC-8ED531D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274" y="3984655"/>
            <a:ext cx="1560232" cy="156023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649BCD3-4C80-300E-F58C-C75437F06788}"/>
              </a:ext>
            </a:extLst>
          </p:cNvPr>
          <p:cNvSpPr txBox="1">
            <a:spLocks/>
          </p:cNvSpPr>
          <p:nvPr/>
        </p:nvSpPr>
        <p:spPr>
          <a:xfrm>
            <a:off x="6528048" y="1447800"/>
            <a:ext cx="5282952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shown previously, best performing classification model is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Decision Tree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model, with an accuracy of 87.68%.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is explained by the confusion matrix, which shows only 3 out of 18 total results classified incorrectly (a false positive, shown in the top-right corner).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other 15 results are correctly classified (3 did not land, 12 did land).</a:t>
            </a:r>
          </a:p>
        </p:txBody>
      </p:sp>
      <p:pic>
        <p:nvPicPr>
          <p:cNvPr id="7" name="Picture 6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3EB7D3F8-F936-F64B-8817-A8292DFE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48" y="1447800"/>
            <a:ext cx="5282952" cy="45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2636329-0B29-87C7-D60D-B4E8136E9AF7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8066241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Between 2010 and 2013, all landings were unsuccessful (as the success rate is 0).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2013, the success rate generally increased, despite small dips in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2018 and 2020.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2016, there was always a greater than 50% chance of success.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Orbit types ES-L1, GEO, HEO, and SSO, have the highest (100%) success rate.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of GEO, HEO, and ES-L1 orbits can be explained by only having 1 flight into the respective orbits. 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in SSO is more impressive, with 5 successful flights.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orbit types PO, ISS, and LEO, have more success with heavy payloads: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VLEO (Very Low Earth Orbit) launches are associated with heavier payloads, which makes intuitive sense.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launch site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KSC LC-39 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had the most successful launches, with 41.7% of the total successful launches, and also the highest rate of successful launches, with a 76.9% success rate.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success for massive payloads (over 4000kg) is lower than that for low payloads.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best performing classification model is the Decision Tree model, with an accuracy of 87.68%.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5" name="Picture 14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9A21D126-9DED-0296-805D-30817A4A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963" y="5122208"/>
            <a:ext cx="1394473" cy="1197142"/>
          </a:xfrm>
          <a:prstGeom prst="rect">
            <a:avLst/>
          </a:prstGeom>
        </p:spPr>
      </p:pic>
      <p:pic>
        <p:nvPicPr>
          <p:cNvPr id="17" name="Picture 16" descr="A screen shot of a graph&#10;&#10;AI-generated content may be incorrect.">
            <a:extLst>
              <a:ext uri="{FF2B5EF4-FFF2-40B4-BE49-F238E27FC236}">
                <a16:creationId xmlns:a16="http://schemas.microsoft.com/office/drawing/2014/main" id="{B6576DE1-C4BA-D6BA-7EC0-16BBB070F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602" y="2685098"/>
            <a:ext cx="2124290" cy="1003388"/>
          </a:xfrm>
          <a:prstGeom prst="rect">
            <a:avLst/>
          </a:prstGeom>
        </p:spPr>
      </p:pic>
      <p:pic>
        <p:nvPicPr>
          <p:cNvPr id="19" name="Picture 18" descr="A graph of blue bars&#10;&#10;AI-generated content may be incorrect.">
            <a:extLst>
              <a:ext uri="{FF2B5EF4-FFF2-40B4-BE49-F238E27FC236}">
                <a16:creationId xmlns:a16="http://schemas.microsoft.com/office/drawing/2014/main" id="{B1A1AC6A-EE74-EDFF-D6D5-A26C155E6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087" y="2675093"/>
            <a:ext cx="1333171" cy="1023398"/>
          </a:xfrm>
          <a:prstGeom prst="rect">
            <a:avLst/>
          </a:prstGeom>
        </p:spPr>
      </p:pic>
      <p:pic>
        <p:nvPicPr>
          <p:cNvPr id="21" name="Picture 20" descr="A graph of a classification model&#10;&#10;AI-generated content may be incorrect.">
            <a:extLst>
              <a:ext uri="{FF2B5EF4-FFF2-40B4-BE49-F238E27FC236}">
                <a16:creationId xmlns:a16="http://schemas.microsoft.com/office/drawing/2014/main" id="{C8F4D3DE-F660-5226-3BB4-90BDD9355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5422" y="5122208"/>
            <a:ext cx="1491823" cy="1197142"/>
          </a:xfrm>
          <a:prstGeom prst="rect">
            <a:avLst/>
          </a:prstGeom>
        </p:spPr>
      </p:pic>
      <p:pic>
        <p:nvPicPr>
          <p:cNvPr id="23" name="Picture 22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8E406F48-C9BA-E13E-0EFE-6877CFF74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941" y="1328521"/>
            <a:ext cx="1505449" cy="1155646"/>
          </a:xfrm>
          <a:prstGeom prst="rect">
            <a:avLst/>
          </a:prstGeom>
        </p:spPr>
      </p:pic>
      <p:pic>
        <p:nvPicPr>
          <p:cNvPr id="32" name="Picture 31" descr="A white rectangular object with colorful dots&#10;&#10;AI-generated content may be incorrect.">
            <a:extLst>
              <a:ext uri="{FF2B5EF4-FFF2-40B4-BE49-F238E27FC236}">
                <a16:creationId xmlns:a16="http://schemas.microsoft.com/office/drawing/2014/main" id="{EA44F8EB-796D-6E92-B0F7-642319DD2D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9218" y="3859250"/>
            <a:ext cx="3601956" cy="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58A-BE28-7D85-DD59-463EABBEBC78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numCol="2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Collection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Making GET requests to the SpaceX REST API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 Scraping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Wrangling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Using the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fillna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method to remove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values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Using the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value_counts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method to determine the following: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Number of launches on each site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Number and occurrence of each orbit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Number and occurrence of mission outcome per orbit type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Creating a landing outcome label that shows the following: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 when the booster did not land successfully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 when the booster did land successfully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Exploratory Data Analysis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Using SQL queries to manipulate and evaluate the SpaceX dataset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Using Pandas and Matplotlib to visualize relationships between variables, and determine patterns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Interactive Visual Analytics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Geospatial analytics using Folium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Creating an interactive dashboard using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Plotly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Dash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Modelling and Evaluation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Using Scikit-Learn to: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Pre-process (standardize) the data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Split the data into training and testing data using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train_test_split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1AFE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Train different classification models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hyperparameters using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GridSearchCV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61AFE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Plotting confusion matrices for each classification model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Assessing the accuracy of each classification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5E515-6716-089C-CA0A-31F67440545B}"/>
              </a:ext>
            </a:extLst>
          </p:cNvPr>
          <p:cNvSpPr txBox="1"/>
          <p:nvPr/>
        </p:nvSpPr>
        <p:spPr>
          <a:xfrm>
            <a:off x="154062" y="1264502"/>
            <a:ext cx="58593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13687B-E323-35FF-80B0-1695A6AE0DAD}"/>
              </a:ext>
            </a:extLst>
          </p:cNvPr>
          <p:cNvSpPr/>
          <p:nvPr/>
        </p:nvSpPr>
        <p:spPr>
          <a:xfrm>
            <a:off x="6877493" y="2378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ABEE556-F843-95AE-A3A9-5BB8F059CBCF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5344873-B198-CC1B-92D1-E94FA472E4FE}"/>
              </a:ext>
            </a:extLst>
          </p:cNvPr>
          <p:cNvSpPr/>
          <p:nvPr/>
        </p:nvSpPr>
        <p:spPr>
          <a:xfrm>
            <a:off x="5923081" y="501217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1408F9-F1E2-1AD2-709D-04EDA43D4BC2}"/>
              </a:ext>
            </a:extLst>
          </p:cNvPr>
          <p:cNvGrpSpPr/>
          <p:nvPr/>
        </p:nvGrpSpPr>
        <p:grpSpPr>
          <a:xfrm>
            <a:off x="129947" y="2051718"/>
            <a:ext cx="5423684" cy="4329610"/>
            <a:chOff x="129947" y="2051718"/>
            <a:chExt cx="5423684" cy="43296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6369D9A-CDFF-8D21-69AF-E2C7B8E03C76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C0B40671-E28D-A696-5C3A-26E74B90CD42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B4FA7EC-9762-E916-E5A2-A98735B0D5F2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80BEB7D-0A6C-A680-D4C6-124ADB32A974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BA871651-ED6D-9402-0FD1-47FAA6670C24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 </a:t>
                </a:r>
                <a:r>
                  <a:rPr lang="en-GB" sz="1200" dirty="0">
                    <a:solidFill>
                      <a:schemeClr val="tx1"/>
                    </a:solidFill>
                  </a:rPr>
                  <a:t>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91ABB8B-E38B-3F7F-5A1A-28BD4E0B97C7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1F5DD8F-C865-498E-9B6D-5F55D223EF39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0D26E62-5B1C-3C85-CBD7-A786A0C52203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9DE29B0-7782-CCF3-67F1-27B976452846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3F8B953-ABBC-578A-0C50-0AE9D80EC912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EDF934A4-C363-172D-CFA4-898FC5241A29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737B7C3-9AD1-D47B-9B72-6FDF7CBD70E8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1CAE9AC-9DEF-CA44-B451-57FF61624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493" y="418734"/>
            <a:ext cx="2033938" cy="64016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B48919A-876B-74B3-DFE5-8A362C10D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493" y="1087699"/>
            <a:ext cx="3424025" cy="48893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1D84534-C950-141F-FDBA-FBE93894A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496" y="1909598"/>
            <a:ext cx="1409666" cy="22525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2D8ED4E5-089C-FF04-1425-1BAE287C5AC5}"/>
              </a:ext>
            </a:extLst>
          </p:cNvPr>
          <p:cNvSpPr/>
          <p:nvPr/>
        </p:nvSpPr>
        <p:spPr>
          <a:xfrm>
            <a:off x="5671771" y="160758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94ADFCB-AD8B-8981-36AC-490B364E8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887" y="1895582"/>
            <a:ext cx="1357089" cy="22659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A65F964-7334-E20A-719B-406F53155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8569" y="1911412"/>
            <a:ext cx="2508782" cy="223674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B15C945-F617-490F-A622-67E2A37CDB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696" y="4463319"/>
            <a:ext cx="2206844" cy="4528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A5A123F-4DC9-3269-BEDB-CC6407A4C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916" y="5317461"/>
            <a:ext cx="4819650" cy="20955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5B9BFB4-C257-2507-011C-3D0C31BD9B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6916" y="5583499"/>
            <a:ext cx="5162917" cy="2381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77E300A-E2E4-FE75-5DDA-4B91A213AB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6916" y="5856198"/>
            <a:ext cx="4844341" cy="5636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847F8-3185-BD8D-705B-DE62EB607AC5}"/>
              </a:ext>
            </a:extLst>
          </p:cNvPr>
          <p:cNvSpPr txBox="1"/>
          <p:nvPr/>
        </p:nvSpPr>
        <p:spPr>
          <a:xfrm>
            <a:off x="154062" y="1283441"/>
            <a:ext cx="5709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Web scraping to collect Falcon 9 historical launch records from a Wikipedia page titled List of Falcon 9 and Falcon Heavy launches.</a:t>
            </a:r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C07ED5-D80D-B2D0-7625-0568099540C2}"/>
              </a:ext>
            </a:extLst>
          </p:cNvPr>
          <p:cNvSpPr/>
          <p:nvPr/>
        </p:nvSpPr>
        <p:spPr>
          <a:xfrm>
            <a:off x="5869142" y="1203954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7D854C-7006-377D-E84F-26C638C3A789}"/>
              </a:ext>
            </a:extLst>
          </p:cNvPr>
          <p:cNvSpPr/>
          <p:nvPr/>
        </p:nvSpPr>
        <p:spPr>
          <a:xfrm>
            <a:off x="6508023" y="206965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D14F1F-B671-2487-4818-0BB07F7081B8}"/>
              </a:ext>
            </a:extLst>
          </p:cNvPr>
          <p:cNvSpPr/>
          <p:nvPr/>
        </p:nvSpPr>
        <p:spPr>
          <a:xfrm>
            <a:off x="7059507" y="4099883"/>
            <a:ext cx="271179" cy="27306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D3D5CF-5348-4002-45E4-1566B18DBD6C}"/>
              </a:ext>
            </a:extLst>
          </p:cNvPr>
          <p:cNvSpPr/>
          <p:nvPr/>
        </p:nvSpPr>
        <p:spPr>
          <a:xfrm>
            <a:off x="6140940" y="6290676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4CEDF2-A7F3-E4E0-AA98-26F260376CD0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379276A-21A3-70B0-5EA3-F6AE95A3B84A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EB517BC-A8FB-BC1E-5C00-7805B70EB81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B1A6DD-EB4E-CBBD-922E-8308E5618DD8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E070D5E-01FE-39B7-81B6-6E732AB17DAF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E957877-1640-6C37-0707-63D5F5051DAD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023394-6B56-3BBD-8309-9A672C559862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3874ED7-45B0-FFB8-9B03-6E540BDC2800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1348397-2470-87A1-71AE-0A71008AA18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4CCB5F-FA85-0841-6F3A-47F8DAC31B27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FF22217-DF37-3A5F-27B1-8F5B39CA3577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3B53A34-5E4B-6127-0065-5E4B22072790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79C34BC-EA39-E421-EBC7-EC1EE1D52496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81A57DA-E417-B7B8-F4A9-2ABB511CD57B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7AB197-6636-C9A5-2D8C-3F9A3F0D015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D3BDA3B0-2B3C-890D-0144-B0C0E660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342" y="1384554"/>
            <a:ext cx="5436745" cy="27412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9E52F23-183D-DFD3-8807-2449A48FB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342" y="1715021"/>
            <a:ext cx="2914650" cy="2286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813B63-C26E-DE93-ECB4-2524F08C1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754" y="2198973"/>
            <a:ext cx="3870582" cy="2137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F72599-CBAA-6B8F-8889-E2A2A1DD4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948" y="2431561"/>
            <a:ext cx="2790887" cy="22455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575A932-D1DD-6C1C-106E-6538228D6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131" y="2895565"/>
            <a:ext cx="5014964" cy="104095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D63276B-C537-0FDE-B306-5311B20A8C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093" y="4266912"/>
            <a:ext cx="3179978" cy="200539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0276094-E16F-E35F-D31F-C97CAAAB9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4392" y="6546962"/>
            <a:ext cx="4931457" cy="2077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3964E45-7037-12F4-9B79-35E006C9DACD}"/>
              </a:ext>
            </a:extLst>
          </p:cNvPr>
          <p:cNvSpPr/>
          <p:nvPr/>
        </p:nvSpPr>
        <p:spPr>
          <a:xfrm>
            <a:off x="6049962" y="2654000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164D83E-FC5C-D34F-B8A8-60C65CED7C4D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6339259" cy="17651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Font typeface="Arial" panose="020B0604020202020204" pitchFamily="34" charset="0"/>
              <a:buNone/>
            </a:pPr>
            <a:r>
              <a:rPr lang="en-GB" sz="1600" dirty="0"/>
              <a:t>Context:</a:t>
            </a:r>
          </a:p>
          <a:p>
            <a:pPr marL="342900" indent="-342900"/>
            <a:r>
              <a:rPr lang="en-GB" sz="1400" dirty="0"/>
              <a:t>The SpaceX dataset contains several Space X  launch facilities, and each location is in the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LaunchSite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/>
              <a:t>column.</a:t>
            </a:r>
          </a:p>
          <a:p>
            <a:pPr marL="342900" indent="-342900"/>
            <a:r>
              <a:rPr lang="en-GB" sz="1400" dirty="0"/>
              <a:t>Each launch aims to a dedicated orbit, and some of the common orbit types are shown in the figure below. The orbit type is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Orbit</a:t>
            </a:r>
            <a:r>
              <a:rPr lang="en-GB" sz="1400" dirty="0"/>
              <a:t> column.</a:t>
            </a:r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marL="342900" indent="-342900"/>
            <a:endParaRPr lang="en-GB" sz="1400" dirty="0"/>
          </a:p>
          <a:p>
            <a:pPr lvl="1" indent="0" algn="ctr">
              <a:buFont typeface="Arial" panose="020B0604020202020204" pitchFamily="34" charset="0"/>
              <a:buNone/>
            </a:pPr>
            <a:r>
              <a:rPr lang="en-GB" sz="1600" dirty="0"/>
              <a:t>Initial Data Exploration:</a:t>
            </a:r>
          </a:p>
          <a:p>
            <a:pPr marL="342900" indent="-342900"/>
            <a:r>
              <a:rPr lang="en-GB" sz="1400" dirty="0"/>
              <a:t>Using the </a:t>
            </a:r>
            <a:r>
              <a:rPr lang="en-GB" sz="1400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value_counts</a:t>
            </a:r>
            <a:r>
              <a:rPr lang="en-GB" sz="14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landing outcome per orbit type</a:t>
            </a:r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marL="342900" indent="-342900"/>
            <a:endParaRPr lang="en-GB" sz="1200" dirty="0"/>
          </a:p>
          <a:p>
            <a:pPr lvl="2" indent="0">
              <a:buFont typeface="Arial" panose="020B0604020202020204" pitchFamily="34" charset="0"/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D4F8C-09B3-6474-B7D7-7CDF47A72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9" t="12200" r="13202" b="4851"/>
          <a:stretch/>
        </p:blipFill>
        <p:spPr>
          <a:xfrm>
            <a:off x="2414368" y="2852936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26A79AE-26B8-1110-6263-96956AB1902E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8A1FEA-E5D4-D130-D401-D7B44335BC0A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E21158-E1FE-2CCC-7497-2FADD34A795A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1AAAE3-6F35-1E1E-77CB-72CA617E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682" y="188640"/>
            <a:ext cx="3010737" cy="13698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9B69AC-5EE1-0E58-FB46-861015838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221" y="1781278"/>
            <a:ext cx="2772199" cy="269903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7DF4A9-AF6E-A3D6-647A-81CFD3C8B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764" y="4675120"/>
            <a:ext cx="2844656" cy="204787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Topic"/>
  <p:tag name="EE4P_AGENDAWIZARD_CONTENT" val="/Appendix"/>
  <p:tag name="EE4P_AGENDAWIZARD_PROPERTIES" val="94.0763/359.918/214.3228/29.081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ItemNo"/>
  <p:tag name="EE4P_AGENDAWIZARD_CONTENT" val="/02"/>
  <p:tag name="EE4P_AGENDAWIZARD_PROPERTIES" val="32.0763/183.593/52/29.081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Topic"/>
  <p:tag name="EE4P_AGENDAWIZARD_CONTENT" val="/Executive Summary"/>
  <p:tag name="EE4P_AGENDAWIZARD_PROPERTIES" val="94.0763/139.5117/214.3228/29.081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ItemNo"/>
  <p:tag name="EE4P_AGENDAWIZARD_CONTENT" val="/01"/>
  <p:tag name="EE4P_AGENDAWIZARD_PROPERTIES" val="32.0763/139.5117/52/29.081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ItemNo"/>
  <p:tag name="EE4P_AGENDAWIZARD_CONTENT" val="/06"/>
  <p:tag name="EE4P_AGENDAWIZARD_PROPERTIES" val="32.0763/359.918/52/29.081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Topic"/>
  <p:tag name="EE4P_AGENDAWIZARD_CONTENT" val="/Conclusion"/>
  <p:tag name="EE4P_AGENDAWIZARD_PROPERTIES" val="94.0763/315.8368/214.3228/29.081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ItemNo"/>
  <p:tag name="EE4P_AGENDAWIZARD_CONTENT" val="/05"/>
  <p:tag name="EE4P_AGENDAWIZARD_PROPERTIES" val="32.0763/315.8368/52/29.081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Topic"/>
  <p:tag name="EE4P_AGENDAWIZARD_CONTENT" val="/Results"/>
  <p:tag name="EE4P_AGENDAWIZARD_PROPERTIES" val="94.0763/271.7555/214.3228/29.081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ItemNo"/>
  <p:tag name="EE4P_AGENDAWIZARD_CONTENT" val="/04"/>
  <p:tag name="EE4P_AGENDAWIZARD_PROPERTIES" val="32.0763/271.7555/52/29.081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Topic"/>
  <p:tag name="EE4P_AGENDAWIZARD_CONTENT" val="/Methodology"/>
  <p:tag name="EE4P_AGENDAWIZARD_PROPERTIES" val="94.0763/227.6743/214.3228/29.081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ItemNo"/>
  <p:tag name="EE4P_AGENDAWIZARD_CONTENT" val="/03"/>
  <p:tag name="EE4P_AGENDAWIZARD_PROPERTIES" val="32.0763/227.6743/52/29.081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Topic"/>
  <p:tag name="EE4P_AGENDAWIZARD_CONTENT" val="/Introduction"/>
  <p:tag name="EE4P_AGENDAWIZARD_PROPERTIES" val="94.0763/183.593/214.3228/29.08126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</TotalTime>
  <Words>3662</Words>
  <Application>Microsoft Office PowerPoint</Application>
  <PresentationFormat>Widescreen</PresentationFormat>
  <Paragraphs>512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Arial</vt:lpstr>
      <vt:lpstr>Calibri</vt:lpstr>
      <vt:lpstr>Cambria Math</vt:lpstr>
      <vt:lpstr>Consolas</vt:lpstr>
      <vt:lpstr>IBM Plex Mono SemiBold</vt:lpstr>
      <vt:lpstr>Ubuntu</vt:lpstr>
      <vt:lpstr>Ubuntu Medium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Hudales Ružić Luka</cp:lastModifiedBy>
  <cp:revision>202</cp:revision>
  <dcterms:created xsi:type="dcterms:W3CDTF">2021-04-29T18:58:34Z</dcterms:created>
  <dcterms:modified xsi:type="dcterms:W3CDTF">2025-04-25T14:16:59Z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72988d88-5fe0-47a4-9360-6624a6a4a677_Enabled">
    <vt:lpwstr>true</vt:lpwstr>
  </property>
  <property fmtid="{D5CDD505-2E9C-101B-9397-08002B2CF9AE}" pid="4" name="MSIP_Label_72988d88-5fe0-47a4-9360-6624a6a4a677_SetDate">
    <vt:lpwstr>2025-04-25T08:57:29Z</vt:lpwstr>
  </property>
  <property fmtid="{D5CDD505-2E9C-101B-9397-08002B2CF9AE}" pid="5" name="MSIP_Label_72988d88-5fe0-47a4-9360-6624a6a4a677_Method">
    <vt:lpwstr>Privileged</vt:lpwstr>
  </property>
  <property fmtid="{D5CDD505-2E9C-101B-9397-08002B2CF9AE}" pid="6" name="MSIP_Label_72988d88-5fe0-47a4-9360-6624a6a4a677_Name">
    <vt:lpwstr>Za javno objavo</vt:lpwstr>
  </property>
  <property fmtid="{D5CDD505-2E9C-101B-9397-08002B2CF9AE}" pid="7" name="MSIP_Label_72988d88-5fe0-47a4-9360-6624a6a4a677_SiteId">
    <vt:lpwstr>368e92b5-dfa0-4bce-9594-4c2e6fd2d1eb</vt:lpwstr>
  </property>
  <property fmtid="{D5CDD505-2E9C-101B-9397-08002B2CF9AE}" pid="8" name="MSIP_Label_72988d88-5fe0-47a4-9360-6624a6a4a677_ActionId">
    <vt:lpwstr>5759b042-f51e-4706-9432-33425375e35c</vt:lpwstr>
  </property>
  <property fmtid="{D5CDD505-2E9C-101B-9397-08002B2CF9AE}" pid="9" name="MSIP_Label_72988d88-5fe0-47a4-9360-6624a6a4a677_ContentBits">
    <vt:lpwstr>0</vt:lpwstr>
  </property>
</Properties>
</file>